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450"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1F5869F1-FF6D-49CC-89D9-00E2A1F9A780}" type="datetimeFigureOut">
              <a:rPr lang="en-US" smtClean="0"/>
              <a:t>2/15/2011</a:t>
            </a:fld>
            <a:endParaRPr lang="en-US"/>
          </a:p>
        </p:txBody>
      </p:sp>
      <p:sp>
        <p:nvSpPr>
          <p:cNvPr id="16" name="Slide Number Placeholder 15"/>
          <p:cNvSpPr>
            <a:spLocks noGrp="1"/>
          </p:cNvSpPr>
          <p:nvPr>
            <p:ph type="sldNum" sz="quarter" idx="11"/>
          </p:nvPr>
        </p:nvSpPr>
        <p:spPr/>
        <p:txBody>
          <a:bodyPr/>
          <a:lstStyle/>
          <a:p>
            <a:fld id="{004FAB90-BA96-47F6-A779-B1A3387F8262}"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F5869F1-FF6D-49CC-89D9-00E2A1F9A780}" type="datetimeFigureOut">
              <a:rPr lang="en-US" smtClean="0"/>
              <a:t>2/15/2011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4FAB90-BA96-47F6-A779-B1A3387F826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F5869F1-FF6D-49CC-89D9-00E2A1F9A780}" type="datetimeFigureOut">
              <a:rPr lang="en-US" smtClean="0"/>
              <a:t>2/15/2011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4FAB90-BA96-47F6-A779-B1A3387F826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1F5869F1-FF6D-49CC-89D9-00E2A1F9A780}" type="datetimeFigureOut">
              <a:rPr lang="en-US" smtClean="0"/>
              <a:t>2/15/2011</a:t>
            </a:fld>
            <a:endParaRPr lang="en-US"/>
          </a:p>
        </p:txBody>
      </p:sp>
      <p:sp>
        <p:nvSpPr>
          <p:cNvPr id="15" name="Slide Number Placeholder 14"/>
          <p:cNvSpPr>
            <a:spLocks noGrp="1"/>
          </p:cNvSpPr>
          <p:nvPr>
            <p:ph type="sldNum" sz="quarter" idx="15"/>
          </p:nvPr>
        </p:nvSpPr>
        <p:spPr/>
        <p:txBody>
          <a:bodyPr/>
          <a:lstStyle>
            <a:lvl1pPr algn="ctr">
              <a:defRPr/>
            </a:lvl1pPr>
          </a:lstStyle>
          <a:p>
            <a:fld id="{004FAB90-BA96-47F6-A779-B1A3387F8262}" type="slidenum">
              <a:rPr lang="en-US" smtClean="0"/>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F5869F1-FF6D-49CC-89D9-00E2A1F9A780}" type="datetimeFigureOut">
              <a:rPr lang="en-US" smtClean="0"/>
              <a:t>2/15/2011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4FAB90-BA96-47F6-A779-B1A3387F8262}" type="slidenum">
              <a:rPr lang="en-US" smtClean="0"/>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F5869F1-FF6D-49CC-89D9-00E2A1F9A780}" type="datetimeFigureOut">
              <a:rPr lang="en-US" smtClean="0"/>
              <a:t>2/15/2011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4FAB90-BA96-47F6-A779-B1A3387F8262}"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004FAB90-BA96-47F6-A779-B1A3387F8262}" type="slidenum">
              <a:rPr lang="en-US" smtClean="0"/>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1F5869F1-FF6D-49CC-89D9-00E2A1F9A780}" type="datetimeFigureOut">
              <a:rPr lang="en-US" smtClean="0"/>
              <a:t>2/15/2011</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F5869F1-FF6D-49CC-89D9-00E2A1F9A780}" type="datetimeFigureOut">
              <a:rPr lang="en-US" smtClean="0"/>
              <a:t>2/15/2011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04FAB90-BA96-47F6-A779-B1A3387F8262}"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5869F1-FF6D-49CC-89D9-00E2A1F9A780}" type="datetimeFigureOut">
              <a:rPr lang="en-US" smtClean="0"/>
              <a:t>2/15/2011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04FAB90-BA96-47F6-A779-B1A3387F826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1F5869F1-FF6D-49CC-89D9-00E2A1F9A780}" type="datetimeFigureOut">
              <a:rPr lang="en-US" smtClean="0"/>
              <a:t>2/15/2011</a:t>
            </a:fld>
            <a:endParaRPr lang="en-US"/>
          </a:p>
        </p:txBody>
      </p:sp>
      <p:sp>
        <p:nvSpPr>
          <p:cNvPr id="9" name="Slide Number Placeholder 8"/>
          <p:cNvSpPr>
            <a:spLocks noGrp="1"/>
          </p:cNvSpPr>
          <p:nvPr>
            <p:ph type="sldNum" sz="quarter" idx="15"/>
          </p:nvPr>
        </p:nvSpPr>
        <p:spPr/>
        <p:txBody>
          <a:bodyPr/>
          <a:lstStyle/>
          <a:p>
            <a:fld id="{004FAB90-BA96-47F6-A779-B1A3387F8262}" type="slidenum">
              <a:rPr lang="en-US" smtClean="0"/>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1F5869F1-FF6D-49CC-89D9-00E2A1F9A780}" type="datetimeFigureOut">
              <a:rPr lang="en-US" smtClean="0"/>
              <a:t>2/15/2011</a:t>
            </a:fld>
            <a:endParaRPr lang="en-US"/>
          </a:p>
        </p:txBody>
      </p:sp>
      <p:sp>
        <p:nvSpPr>
          <p:cNvPr id="9" name="Slide Number Placeholder 8"/>
          <p:cNvSpPr>
            <a:spLocks noGrp="1"/>
          </p:cNvSpPr>
          <p:nvPr>
            <p:ph type="sldNum" sz="quarter" idx="11"/>
          </p:nvPr>
        </p:nvSpPr>
        <p:spPr/>
        <p:txBody>
          <a:bodyPr/>
          <a:lstStyle/>
          <a:p>
            <a:fld id="{004FAB90-BA96-47F6-A779-B1A3387F8262}"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1F5869F1-FF6D-49CC-89D9-00E2A1F9A780}" type="datetimeFigureOut">
              <a:rPr lang="en-US" smtClean="0"/>
              <a:t>2/15/2011</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004FAB90-BA96-47F6-A779-B1A3387F8262}" type="slidenum">
              <a:rPr lang="en-US" smtClean="0"/>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hyperlink" Target="http://es.wikipedia.org/wiki/Especial:FuentesDeLibros/3865271049" TargetMode="External"/><Relationship Id="rId2" Type="http://schemas.openxmlformats.org/officeDocument/2006/relationships/hyperlink" Target="http://es.wikipedia.org/wiki/Especial:FuentesDeLibros/8484891267" TargetMode="External"/><Relationship Id="rId1" Type="http://schemas.openxmlformats.org/officeDocument/2006/relationships/slideLayout" Target="../slideLayouts/slideLayout2.xml"/><Relationship Id="rId5" Type="http://schemas.openxmlformats.org/officeDocument/2006/relationships/hyperlink" Target="http://es.wikipedia.org/wiki/Especial:FuentesDeLibros/9683649807" TargetMode="External"/><Relationship Id="rId4" Type="http://schemas.openxmlformats.org/officeDocument/2006/relationships/hyperlink" Target="http://es.wikipedia.org/wiki/Especial:FuentesDeLibros/968165621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smtClean="0"/>
          </a:p>
          <a:p>
            <a:r>
              <a:rPr lang="en-US" dirty="0" smtClean="0"/>
              <a:t>Kevin Tamayo Alvarez</a:t>
            </a:r>
          </a:p>
          <a:p>
            <a:r>
              <a:rPr lang="en-US" dirty="0" smtClean="0"/>
              <a:t>Prof. Dr. Evelyn Lugo </a:t>
            </a:r>
          </a:p>
          <a:p>
            <a:r>
              <a:rPr lang="en-US" dirty="0" smtClean="0"/>
              <a:t>English 126</a:t>
            </a:r>
            <a:endParaRPr lang="en-US" dirty="0"/>
          </a:p>
        </p:txBody>
      </p:sp>
      <p:sp>
        <p:nvSpPr>
          <p:cNvPr id="2" name="Title 1"/>
          <p:cNvSpPr>
            <a:spLocks noGrp="1"/>
          </p:cNvSpPr>
          <p:nvPr>
            <p:ph type="ctrTitle"/>
          </p:nvPr>
        </p:nvSpPr>
        <p:spPr/>
        <p:txBody>
          <a:bodyPr/>
          <a:lstStyle/>
          <a:p>
            <a:r>
              <a:rPr lang="en-US" dirty="0" smtClean="0"/>
              <a:t>                            Avant-garde </a:t>
            </a:r>
            <a:endParaRPr lang="en-US" dirty="0"/>
          </a:p>
        </p:txBody>
      </p:sp>
      <p:pic>
        <p:nvPicPr>
          <p:cNvPr id="12292" name="Picture 4" descr="http://t2.gstatic.com/images?q=tbn:ANd9GcQNR4ge_nmoRbsU4tC7tYi1nteqU7dJBH1-2Inof8ghFEJGwJrt"/>
          <p:cNvPicPr>
            <a:picLocks noChangeAspect="1" noChangeArrowheads="1"/>
          </p:cNvPicPr>
          <p:nvPr/>
        </p:nvPicPr>
        <p:blipFill>
          <a:blip r:embed="rId2" cstate="print"/>
          <a:srcRect/>
          <a:stretch>
            <a:fillRect/>
          </a:stretch>
        </p:blipFill>
        <p:spPr bwMode="auto">
          <a:xfrm>
            <a:off x="533400" y="381000"/>
            <a:ext cx="4191000" cy="3538303"/>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a:bodyPr>
          <a:lstStyle/>
          <a:p>
            <a:r>
              <a:rPr lang="en-US" sz="2200" dirty="0" smtClean="0"/>
              <a:t>This denomination has gathered a collection of artistic expressions that were expressed, primarily in literature and painting.</a:t>
            </a:r>
          </a:p>
          <a:p>
            <a:r>
              <a:rPr lang="en-US" sz="2200" dirty="0" smtClean="0"/>
              <a:t>avant-garde movements, called "isms " are characterized by a revolutionary and subversive trend from the past, internationalist attitude, giving the art of new values that converge in the search for the correlation of word and line, color and sound , Rejecting the imitation</a:t>
            </a:r>
          </a:p>
          <a:p>
            <a:endParaRPr lang="en-US" dirty="0"/>
          </a:p>
        </p:txBody>
      </p:sp>
      <p:pic>
        <p:nvPicPr>
          <p:cNvPr id="10242" name="Picture 2" descr="http://t0.gstatic.com/images?q=tbn:ANd9GcRhi_mqv-xhSPsABN8q77BloJKikA_HxmxEO4z0EABjmTirNEZ4"/>
          <p:cNvPicPr>
            <a:picLocks noChangeAspect="1" noChangeArrowheads="1"/>
          </p:cNvPicPr>
          <p:nvPr/>
        </p:nvPicPr>
        <p:blipFill>
          <a:blip r:embed="rId2" cstate="print"/>
          <a:srcRect/>
          <a:stretch>
            <a:fillRect/>
          </a:stretch>
        </p:blipFill>
        <p:spPr bwMode="auto">
          <a:xfrm>
            <a:off x="3807190" y="3429000"/>
            <a:ext cx="3965210" cy="3096744"/>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t3.gstatic.com/images?q=tbn:ANd9GcSbifRb60aK6V7cZbwWzC13fwQPGHtNqHgm5Db--h1njRXvFl3y"/>
          <p:cNvPicPr>
            <a:picLocks noChangeAspect="1" noChangeArrowheads="1"/>
          </p:cNvPicPr>
          <p:nvPr/>
        </p:nvPicPr>
        <p:blipFill>
          <a:blip r:embed="rId2" cstate="print"/>
          <a:srcRect/>
          <a:stretch>
            <a:fillRect/>
          </a:stretch>
        </p:blipFill>
        <p:spPr bwMode="auto">
          <a:xfrm>
            <a:off x="2362200" y="5088629"/>
            <a:ext cx="3733800" cy="1769371"/>
          </a:xfrm>
          <a:prstGeom prst="rect">
            <a:avLst/>
          </a:prstGeom>
          <a:noFill/>
        </p:spPr>
      </p:pic>
      <p:sp>
        <p:nvSpPr>
          <p:cNvPr id="3" name="Content Placeholder 2"/>
          <p:cNvSpPr>
            <a:spLocks noGrp="1"/>
          </p:cNvSpPr>
          <p:nvPr>
            <p:ph idx="1"/>
          </p:nvPr>
        </p:nvSpPr>
        <p:spPr>
          <a:xfrm>
            <a:off x="457200" y="1752600"/>
            <a:ext cx="8229600" cy="4373563"/>
          </a:xfrm>
        </p:spPr>
        <p:txBody>
          <a:bodyPr>
            <a:normAutofit/>
          </a:bodyPr>
          <a:lstStyle/>
          <a:p>
            <a:r>
              <a:rPr lang="en-US" sz="1600" dirty="0" smtClean="0"/>
              <a:t>Expressionism: Born in Germany against the naturalism and was headed by Georg </a:t>
            </a:r>
            <a:r>
              <a:rPr lang="en-US" sz="1600" dirty="0" err="1" smtClean="0"/>
              <a:t>Tialk</a:t>
            </a:r>
            <a:r>
              <a:rPr lang="en-US" sz="1600" dirty="0" smtClean="0"/>
              <a:t> in 1920. Among its principles are identified: the reconstruction of reality, the relationship of literary expression in the arts and music and the expression of anguish in the world and life through novels and dramas which speaks of social constraints imposed on the freedom of man.</a:t>
            </a:r>
          </a:p>
          <a:p>
            <a:r>
              <a:rPr lang="en-US" sz="1600" dirty="0" smtClean="0"/>
              <a:t>Cubism: Born in France and was headed by </a:t>
            </a:r>
            <a:r>
              <a:rPr lang="en-US" sz="1600" dirty="0" err="1" smtClean="0"/>
              <a:t>Guilaume</a:t>
            </a:r>
            <a:r>
              <a:rPr lang="en-US" sz="1600" dirty="0" smtClean="0"/>
              <a:t> of </a:t>
            </a:r>
            <a:r>
              <a:rPr lang="en-US" sz="1600" dirty="0" err="1" smtClean="0"/>
              <a:t>Apollinarian</a:t>
            </a:r>
            <a:r>
              <a:rPr lang="en-US" sz="1600" dirty="0" smtClean="0"/>
              <a:t>. Its main features includes the association of elements impossible to realize, cleavage of the author, graphic arrangement of words, substitution of the sentimental with humor and joy and the picture of reality through different approaches.</a:t>
            </a:r>
          </a:p>
          <a:p>
            <a:r>
              <a:rPr lang="en-US" sz="1600" dirty="0" smtClean="0"/>
              <a:t>Futurism: Surge in Milan, Italy by </a:t>
            </a:r>
            <a:r>
              <a:rPr lang="en-US" sz="1600" dirty="0" err="1" smtClean="0"/>
              <a:t>Filipo</a:t>
            </a:r>
            <a:r>
              <a:rPr lang="en-US" sz="1600" dirty="0" smtClean="0"/>
              <a:t> </a:t>
            </a:r>
            <a:r>
              <a:rPr lang="en-US" sz="1600" dirty="0" err="1" smtClean="0"/>
              <a:t>Tommaso</a:t>
            </a:r>
            <a:r>
              <a:rPr lang="en-US" sz="1600" dirty="0" smtClean="0"/>
              <a:t> Marinetti. This movement broke with the syntax, rhythm and the symbols of punctuation. Considered as key elements of poetry, courage, boldness and revolution, as it trumpeted the aggressive movement, feverish insomnia, the way gymnastics, diving and slap dangerous. </a:t>
            </a:r>
          </a:p>
          <a:p>
            <a:endParaRPr lang="en-US" dirty="0"/>
          </a:p>
        </p:txBody>
      </p:sp>
      <p:sp>
        <p:nvSpPr>
          <p:cNvPr id="4" name="Title 1"/>
          <p:cNvSpPr>
            <a:spLocks noGrp="1"/>
          </p:cNvSpPr>
          <p:nvPr>
            <p:ph type="title"/>
          </p:nvPr>
        </p:nvSpPr>
        <p:spPr/>
        <p:txBody>
          <a:bodyPr/>
          <a:lstStyle/>
          <a:p>
            <a:r>
              <a:rPr lang="en-US" b="1" u="sng" dirty="0" smtClean="0"/>
              <a:t>                                                       “ISMS”</a:t>
            </a:r>
            <a:endParaRPr lang="en-US" b="1" u="sng" dirty="0"/>
          </a:p>
        </p:txBody>
      </p:sp>
      <p:pic>
        <p:nvPicPr>
          <p:cNvPr id="18436" name="Picture 4" descr="http://t3.gstatic.com/images?q=tbn:ANd9GcQfLCbJlrn6p8oOOg34mw62xsxNBMvjqNDj3FoAS4OxA3CXEchm"/>
          <p:cNvPicPr>
            <a:picLocks noChangeAspect="1" noChangeArrowheads="1"/>
          </p:cNvPicPr>
          <p:nvPr/>
        </p:nvPicPr>
        <p:blipFill>
          <a:blip r:embed="rId3" cstate="print"/>
          <a:srcRect/>
          <a:stretch>
            <a:fillRect/>
          </a:stretch>
        </p:blipFill>
        <p:spPr bwMode="auto">
          <a:xfrm>
            <a:off x="457200" y="228600"/>
            <a:ext cx="2133600" cy="1545021"/>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62500" lnSpcReduction="20000"/>
          </a:bodyPr>
          <a:lstStyle/>
          <a:p>
            <a:pPr fontAlgn="t"/>
            <a:r>
              <a:rPr lang="en-US" dirty="0"/>
              <a:t>Dada: Appeared in Zurich, Switzerland between 1916 and 1922 with Tristan </a:t>
            </a:r>
            <a:r>
              <a:rPr lang="en-US" dirty="0" err="1"/>
              <a:t>Izarra</a:t>
            </a:r>
            <a:r>
              <a:rPr lang="en-US" dirty="0"/>
              <a:t> as its founder. It was a violent past opposition to the war. The Dadaist poem is often a succession of words and sounds, making it difficult to find logic. It is distinguished by: the inclination toward the doubtful, terrorism, death and nihilism, the fantastic, seeks to renew the expression through the use of unusual materials or operating plans and thoughts before mixable not have a general tone of defiance and destruction.</a:t>
            </a:r>
          </a:p>
          <a:p>
            <a:pPr fontAlgn="t"/>
            <a:endParaRPr lang="en-US" dirty="0" smtClean="0"/>
          </a:p>
          <a:p>
            <a:pPr fontAlgn="t"/>
            <a:r>
              <a:rPr lang="en-US" dirty="0" err="1" smtClean="0"/>
              <a:t>Ultraism</a:t>
            </a:r>
            <a:r>
              <a:rPr lang="en-US" dirty="0"/>
              <a:t>: </a:t>
            </a:r>
            <a:r>
              <a:rPr lang="en-US" dirty="0" smtClean="0"/>
              <a:t> Appeared </a:t>
            </a:r>
            <a:r>
              <a:rPr lang="en-US" dirty="0"/>
              <a:t>in Spain between 1919 and 1922 in reaction to modernism. He was one of the movements in Latin America project most contribute to the use of free verse, the prescription of the story and the development of metaphor, which becomes the main focus of expression. Influenced by poets like Guillaume Vicente </a:t>
            </a:r>
            <a:r>
              <a:rPr lang="en-US" dirty="0" err="1"/>
              <a:t>Huidobro</a:t>
            </a:r>
            <a:r>
              <a:rPr lang="en-US" dirty="0"/>
              <a:t> and </a:t>
            </a:r>
            <a:r>
              <a:rPr lang="en-US" dirty="0" err="1"/>
              <a:t>Apollinarian</a:t>
            </a:r>
            <a:r>
              <a:rPr lang="en-US" dirty="0"/>
              <a:t>.</a:t>
            </a:r>
          </a:p>
          <a:p>
            <a:pPr fontAlgn="t"/>
            <a:endParaRPr lang="en-US" dirty="0" smtClean="0"/>
          </a:p>
          <a:p>
            <a:pPr fontAlgn="t"/>
            <a:r>
              <a:rPr lang="en-US" dirty="0" smtClean="0"/>
              <a:t>Creationism : Emerged </a:t>
            </a:r>
            <a:r>
              <a:rPr lang="en-US" dirty="0"/>
              <a:t>in 1917 and was sponsored by the Chilean poet Vicente </a:t>
            </a:r>
            <a:r>
              <a:rPr lang="en-US" dirty="0" err="1"/>
              <a:t>Huidobro</a:t>
            </a:r>
            <a:r>
              <a:rPr lang="en-US" dirty="0"/>
              <a:t>, who sees the poet as a little God to create with words. According to him, the poet should not be a man.</a:t>
            </a:r>
          </a:p>
          <a:p>
            <a:pPr fontAlgn="t">
              <a:buNone/>
            </a:pPr>
            <a:endParaRPr lang="en-US" dirty="0" smtClean="0"/>
          </a:p>
          <a:p>
            <a:pPr fontAlgn="t"/>
            <a:r>
              <a:rPr lang="en-US" dirty="0" smtClean="0"/>
              <a:t>Surrealism</a:t>
            </a:r>
            <a:r>
              <a:rPr lang="en-US" dirty="0"/>
              <a:t>: Emerged in France with André Breton, who according to Freud was interested in discovering </a:t>
            </a:r>
            <a:r>
              <a:rPr lang="en-US" dirty="0" smtClean="0"/>
              <a:t>the </a:t>
            </a:r>
            <a:r>
              <a:rPr lang="en-US" dirty="0"/>
              <a:t>mechanisms of the unconscious and overcome the real through the imaginary and irrational. It is characterized by: attempting to create a new man, resorting to cruelty and black humor to destroy all sentimental tinge despite being constructive, aspects of human moral behavior and demonstrations are of interest.</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0" name="Picture 6" descr="http://t2.gstatic.com/images?q=tbn:ANd9GcTuPQCJ53r0ZjhqcxEm9okcPODLpVXwhYG1yE21ZduvGDpRfC03&amp;t=1"/>
          <p:cNvPicPr>
            <a:picLocks noChangeAspect="1" noChangeArrowheads="1"/>
          </p:cNvPicPr>
          <p:nvPr/>
        </p:nvPicPr>
        <p:blipFill>
          <a:blip r:embed="rId2" cstate="print"/>
          <a:srcRect/>
          <a:stretch>
            <a:fillRect/>
          </a:stretch>
        </p:blipFill>
        <p:spPr bwMode="auto">
          <a:xfrm>
            <a:off x="4800600" y="0"/>
            <a:ext cx="4343400" cy="2667000"/>
          </a:xfrm>
          <a:prstGeom prst="rect">
            <a:avLst/>
          </a:prstGeom>
          <a:noFill/>
        </p:spPr>
      </p:pic>
      <p:pic>
        <p:nvPicPr>
          <p:cNvPr id="6" name="Picture 2" descr="http://t1.gstatic.com/images?q=tbn:ANd9GcRxNmA_UxryanxrcJxjlALr-euYHoYjQvfO0E3Z7yb45sGRKyhC&amp;t=1"/>
          <p:cNvPicPr>
            <a:picLocks noChangeAspect="1" noChangeArrowheads="1"/>
          </p:cNvPicPr>
          <p:nvPr/>
        </p:nvPicPr>
        <p:blipFill>
          <a:blip r:embed="rId3" cstate="print"/>
          <a:srcRect/>
          <a:stretch>
            <a:fillRect/>
          </a:stretch>
        </p:blipFill>
        <p:spPr bwMode="auto">
          <a:xfrm>
            <a:off x="0" y="0"/>
            <a:ext cx="4800600" cy="3473164"/>
          </a:xfrm>
          <a:prstGeom prst="rect">
            <a:avLst/>
          </a:prstGeom>
          <a:noFill/>
        </p:spPr>
      </p:pic>
      <p:pic>
        <p:nvPicPr>
          <p:cNvPr id="16386" name="Picture 2" descr="http://www.artquotes.net/masters/picasso/picasso_3musicians1921.jpg"/>
          <p:cNvPicPr>
            <a:picLocks noChangeAspect="1" noChangeArrowheads="1"/>
          </p:cNvPicPr>
          <p:nvPr/>
        </p:nvPicPr>
        <p:blipFill>
          <a:blip r:embed="rId4" cstate="print"/>
          <a:srcRect/>
          <a:stretch>
            <a:fillRect/>
          </a:stretch>
        </p:blipFill>
        <p:spPr bwMode="auto">
          <a:xfrm>
            <a:off x="3705225" y="2514600"/>
            <a:ext cx="5438775" cy="4343400"/>
          </a:xfrm>
          <a:prstGeom prst="rect">
            <a:avLst/>
          </a:prstGeom>
          <a:noFill/>
        </p:spPr>
      </p:pic>
      <p:pic>
        <p:nvPicPr>
          <p:cNvPr id="16388" name="Picture 4" descr="http://t0.gstatic.com/images?q=tbn:ANd9GcQW7IdyxxfxgTSAZ4n2lJg3W9VpVygPMw9NFhldWWej03NEnsckdQ&amp;t=1"/>
          <p:cNvPicPr>
            <a:picLocks noChangeAspect="1" noChangeArrowheads="1"/>
          </p:cNvPicPr>
          <p:nvPr/>
        </p:nvPicPr>
        <p:blipFill>
          <a:blip r:embed="rId5" cstate="print"/>
          <a:srcRect/>
          <a:stretch>
            <a:fillRect/>
          </a:stretch>
        </p:blipFill>
        <p:spPr bwMode="auto">
          <a:xfrm>
            <a:off x="0" y="3429000"/>
            <a:ext cx="3723930" cy="3429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s-ES" sz="1800" dirty="0" smtClean="0"/>
              <a:t>http://www.angelfire.com/art3/vanguardismo/ismos.htm</a:t>
            </a:r>
          </a:p>
          <a:p>
            <a:endParaRPr lang="es-ES" sz="1800" dirty="0" smtClean="0"/>
          </a:p>
          <a:p>
            <a:r>
              <a:rPr lang="es-ES" sz="1800" dirty="0" err="1" smtClean="0"/>
              <a:t>Niemeyer</a:t>
            </a:r>
            <a:r>
              <a:rPr lang="es-ES" sz="1800" dirty="0" smtClean="0"/>
              <a:t>, </a:t>
            </a:r>
            <a:r>
              <a:rPr lang="es-ES" sz="1800" dirty="0" err="1" smtClean="0"/>
              <a:t>Katharina</a:t>
            </a:r>
            <a:r>
              <a:rPr lang="es-ES" sz="1800" dirty="0" smtClean="0"/>
              <a:t> (2004). </a:t>
            </a:r>
            <a:r>
              <a:rPr lang="es-ES" sz="1800" i="1" dirty="0" err="1" smtClean="0"/>
              <a:t>Subway</a:t>
            </a:r>
            <a:r>
              <a:rPr lang="es-ES" sz="1800" i="1" dirty="0" smtClean="0"/>
              <a:t> de los sueños, alucinamiento, libro abierto. La novela vanguardista hispanoamericana</a:t>
            </a:r>
            <a:r>
              <a:rPr lang="es-ES" sz="1800" dirty="0" smtClean="0"/>
              <a:t>, Madrid - Fráncfort del Meno: Iberoamericana (</a:t>
            </a:r>
            <a:r>
              <a:rPr lang="es-ES" sz="1800" dirty="0" smtClean="0">
                <a:hlinkClick r:id="rId2"/>
              </a:rPr>
              <a:t>ISBN 84-8489-126-7</a:t>
            </a:r>
            <a:r>
              <a:rPr lang="es-ES" sz="1800" dirty="0" smtClean="0"/>
              <a:t>) - </a:t>
            </a:r>
            <a:r>
              <a:rPr lang="es-ES" sz="1800" dirty="0" err="1" smtClean="0"/>
              <a:t>Vervuert</a:t>
            </a:r>
            <a:r>
              <a:rPr lang="es-ES" sz="1800" dirty="0" smtClean="0"/>
              <a:t> (</a:t>
            </a:r>
            <a:r>
              <a:rPr lang="es-ES" sz="1800" dirty="0" smtClean="0">
                <a:hlinkClick r:id="rId3"/>
              </a:rPr>
              <a:t>ISBN 3-86527-104-9</a:t>
            </a:r>
            <a:r>
              <a:rPr lang="es-ES" sz="1800" dirty="0" smtClean="0"/>
              <a:t>).</a:t>
            </a:r>
          </a:p>
          <a:p>
            <a:endParaRPr lang="es-ES" sz="1800" dirty="0" smtClean="0"/>
          </a:p>
          <a:p>
            <a:r>
              <a:rPr lang="es-ES" sz="1800" dirty="0" err="1" smtClean="0"/>
              <a:t>Schwartz</a:t>
            </a:r>
            <a:r>
              <a:rPr lang="es-ES" sz="1800" dirty="0" smtClean="0"/>
              <a:t>, Jorge (2002). </a:t>
            </a:r>
            <a:r>
              <a:rPr lang="es-ES" sz="1800" i="1" dirty="0" smtClean="0"/>
              <a:t>Las vanguardias latinoamericanas. Textos programáticos y críticos</a:t>
            </a:r>
            <a:r>
              <a:rPr lang="es-ES" sz="1800" dirty="0" smtClean="0"/>
              <a:t>, México: Fondo de Cultura Económica (</a:t>
            </a:r>
            <a:r>
              <a:rPr lang="es-ES" sz="1800" dirty="0" smtClean="0">
                <a:hlinkClick r:id="rId4"/>
              </a:rPr>
              <a:t>ISBN 968-16-5621-0</a:t>
            </a:r>
            <a:r>
              <a:rPr lang="es-ES" sz="1800" dirty="0" smtClean="0"/>
              <a:t>).</a:t>
            </a:r>
          </a:p>
          <a:p>
            <a:endParaRPr lang="es-ES" sz="1800" dirty="0" smtClean="0"/>
          </a:p>
          <a:p>
            <a:r>
              <a:rPr lang="es-ES" sz="1800" dirty="0" err="1" smtClean="0"/>
              <a:t>Verani</a:t>
            </a:r>
            <a:r>
              <a:rPr lang="es-ES" sz="1800" dirty="0" smtClean="0"/>
              <a:t>, Hugo J. (Ed.) (1996). </a:t>
            </a:r>
            <a:r>
              <a:rPr lang="es-ES" sz="1800" i="1" dirty="0" smtClean="0"/>
              <a:t>Narrativa vanguardista hispanoamericana</a:t>
            </a:r>
            <a:r>
              <a:rPr lang="es-ES" sz="1800" dirty="0" smtClean="0"/>
              <a:t>, México: UNAM-Ediciones del Equilibrista (</a:t>
            </a:r>
            <a:r>
              <a:rPr lang="es-ES" sz="1800" dirty="0" smtClean="0">
                <a:hlinkClick r:id="rId5"/>
              </a:rPr>
              <a:t>ISBN 968-36-4980-7</a:t>
            </a:r>
            <a:r>
              <a:rPr lang="es-ES" sz="1800" dirty="0" smtClean="0"/>
              <a:t>).</a:t>
            </a:r>
          </a:p>
          <a:p>
            <a:endParaRPr lang="en-US" dirty="0"/>
          </a:p>
        </p:txBody>
      </p:sp>
      <p:sp>
        <p:nvSpPr>
          <p:cNvPr id="2" name="Title 1"/>
          <p:cNvSpPr>
            <a:spLocks noGrp="1"/>
          </p:cNvSpPr>
          <p:nvPr>
            <p:ph type="title"/>
          </p:nvPr>
        </p:nvSpPr>
        <p:spPr/>
        <p:txBody>
          <a:bodyPr/>
          <a:lstStyle/>
          <a:p>
            <a:r>
              <a:rPr lang="en-US" u="sng" dirty="0" smtClean="0"/>
              <a:t>REFERENCES </a:t>
            </a:r>
            <a:endParaRPr lang="en-US" u="sng"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75</TotalTime>
  <Words>616</Words>
  <Application>Microsoft Office PowerPoint</Application>
  <PresentationFormat>On-screen Show (4:3)</PresentationFormat>
  <Paragraphs>26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Paper</vt:lpstr>
      <vt:lpstr>                            Avant-garde </vt:lpstr>
      <vt:lpstr>Slide 2</vt:lpstr>
      <vt:lpstr>                                                       “ISMS”</vt:lpstr>
      <vt:lpstr>Slide 4</vt:lpstr>
      <vt:lpstr>Slide 5</vt:lpstr>
      <vt:lpstr>REFERENCES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Avant-gard </dc:title>
  <dc:creator>ADMIN</dc:creator>
  <cp:lastModifiedBy>ADMIN</cp:lastModifiedBy>
  <cp:revision>8</cp:revision>
  <dcterms:created xsi:type="dcterms:W3CDTF">2011-02-15T23:50:16Z</dcterms:created>
  <dcterms:modified xsi:type="dcterms:W3CDTF">2011-02-16T01:06:04Z</dcterms:modified>
</cp:coreProperties>
</file>